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7" r:id="rId3"/>
    <p:sldId id="266" r:id="rId4"/>
    <p:sldId id="263" r:id="rId5"/>
    <p:sldId id="265" r:id="rId6"/>
    <p:sldId id="258" r:id="rId7"/>
    <p:sldId id="269" r:id="rId8"/>
    <p:sldId id="279" r:id="rId9"/>
    <p:sldId id="270" r:id="rId10"/>
    <p:sldId id="271" r:id="rId11"/>
    <p:sldId id="259" r:id="rId12"/>
    <p:sldId id="272" r:id="rId13"/>
    <p:sldId id="273" r:id="rId14"/>
    <p:sldId id="274" r:id="rId15"/>
    <p:sldId id="278" r:id="rId16"/>
    <p:sldId id="277" r:id="rId17"/>
    <p:sldId id="260" r:id="rId18"/>
    <p:sldId id="275" r:id="rId19"/>
    <p:sldId id="261" r:id="rId20"/>
    <p:sldId id="276" r:id="rId21"/>
    <p:sldId id="281" r:id="rId22"/>
    <p:sldId id="283" r:id="rId23"/>
    <p:sldId id="285" r:id="rId24"/>
    <p:sldId id="288" r:id="rId25"/>
    <p:sldId id="287" r:id="rId26"/>
    <p:sldId id="286" r:id="rId27"/>
    <p:sldId id="282" r:id="rId2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37807C-2DB1-4066-8E65-DCB3ADA254C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86BD60-D0BA-4B9C-B6BD-C22EB047B3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gi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gi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7738"/>
            <a:ext cx="5637010" cy="19716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Highlights of Consultant Managed Utility Coordination Efforts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Estill County – KY 89 – Irvine 3-lane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Kevin F. Damron, PE,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Senior Project Manager - Palmer Engineering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362200"/>
            <a:ext cx="7175351" cy="1793167"/>
          </a:xfrm>
        </p:spPr>
        <p:txBody>
          <a:bodyPr/>
          <a:lstStyle/>
          <a:p>
            <a:r>
              <a:rPr lang="en-US" sz="5200" dirty="0" smtClean="0"/>
              <a:t>Consultant Utility Coordination</a:t>
            </a:r>
            <a:endParaRPr lang="en-US" sz="5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339132"/>
            <a:ext cx="1554480" cy="1145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0960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381000"/>
            <a:ext cx="8763000" cy="5562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b="1" dirty="0" smtClean="0"/>
              <a:t>Develop </a:t>
            </a:r>
            <a:r>
              <a:rPr lang="en-US" sz="2400" b="1" dirty="0"/>
              <a:t>Utility Relocation Layout </a:t>
            </a:r>
            <a:r>
              <a:rPr lang="en-US" sz="2400" b="1" dirty="0" smtClean="0"/>
              <a:t>Sheet</a:t>
            </a:r>
            <a:endParaRPr lang="en-US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9837"/>
            <a:ext cx="5181600" cy="3197363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/>
            </a:solidFill>
          </a:ln>
        </p:spPr>
      </p:pic>
      <p:pic>
        <p:nvPicPr>
          <p:cNvPr id="4101" name="Picture 5" descr="C:\Users\kevin-d\Documents\KYTC\Utility Coordination\Partnering 2015\Estill County\DSC00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210727" cy="2133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5105400"/>
            <a:ext cx="76962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 dirty="0" smtClean="0"/>
              <a:t>Contract Administration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1434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848599" cy="1143000"/>
          </a:xfrm>
        </p:spPr>
        <p:txBody>
          <a:bodyPr/>
          <a:lstStyle/>
          <a:p>
            <a:pPr algn="l"/>
            <a:r>
              <a:rPr lang="en-US" sz="4200" dirty="0" smtClean="0"/>
              <a:t>Progress Meetings and Contacts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Weekly or Bi-weekly phone contacts</a:t>
            </a:r>
          </a:p>
          <a:p>
            <a:r>
              <a:rPr lang="en-US" sz="2400" dirty="0" smtClean="0"/>
              <a:t>Random Meetings</a:t>
            </a:r>
          </a:p>
          <a:p>
            <a:r>
              <a:rPr lang="en-US" sz="2400" dirty="0" smtClean="0"/>
              <a:t>Prepare Monthly Tracking Reports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Weekly or Bi-weekly phone contacts</a:t>
            </a:r>
          </a:p>
          <a:p>
            <a:pPr lvl="1"/>
            <a:r>
              <a:rPr lang="en-US" sz="2400" dirty="0" smtClean="0"/>
              <a:t>Routine Emails and Phone Calls</a:t>
            </a:r>
          </a:p>
          <a:p>
            <a:pPr lvl="1"/>
            <a:r>
              <a:rPr lang="en-US" sz="2400" dirty="0" smtClean="0"/>
              <a:t>Exchange Information – </a:t>
            </a:r>
            <a:r>
              <a:rPr lang="en-US" sz="2400" dirty="0" err="1" smtClean="0"/>
              <a:t>FileCloud</a:t>
            </a:r>
            <a:r>
              <a:rPr lang="en-US" sz="2400" dirty="0" smtClean="0"/>
              <a:t> Site</a:t>
            </a:r>
          </a:p>
          <a:p>
            <a:pPr lvl="1"/>
            <a:r>
              <a:rPr lang="en-US" sz="2400" dirty="0" smtClean="0"/>
              <a:t>Aggravate and Pest--Whatever it takes to keep the project on schedule!</a:t>
            </a:r>
          </a:p>
          <a:p>
            <a:pPr lvl="1"/>
            <a:r>
              <a:rPr lang="en-US" sz="2400" dirty="0" smtClean="0"/>
              <a:t>Respond to Utility Company Questions and Needs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848599" cy="1143000"/>
          </a:xfrm>
        </p:spPr>
        <p:txBody>
          <a:bodyPr/>
          <a:lstStyle/>
          <a:p>
            <a:pPr algn="l"/>
            <a:r>
              <a:rPr lang="en-US" sz="4200" dirty="0" smtClean="0"/>
              <a:t>Progress Meetings and Contacts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5696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52400"/>
            <a:ext cx="8001000" cy="3474720"/>
          </a:xfrm>
        </p:spPr>
        <p:txBody>
          <a:bodyPr/>
          <a:lstStyle/>
          <a:p>
            <a:pPr marL="365760" lvl="1" indent="0" algn="ctr">
              <a:buNone/>
            </a:pPr>
            <a:r>
              <a:rPr lang="en-US" sz="2400" b="1" dirty="0" smtClean="0"/>
              <a:t>Respond to Utility Company Questions and Needs</a:t>
            </a:r>
          </a:p>
          <a:p>
            <a:pPr marL="365760" lvl="1" indent="0" algn="ctr">
              <a:buNone/>
            </a:pPr>
            <a:r>
              <a:rPr lang="en-US" sz="2200" dirty="0" smtClean="0"/>
              <a:t>IMU asked if we could avoid the electric box that serves the Sewer Lift Station Lt </a:t>
            </a:r>
            <a:r>
              <a:rPr lang="en-US" sz="2200" dirty="0" err="1" smtClean="0"/>
              <a:t>Sta</a:t>
            </a:r>
            <a:r>
              <a:rPr lang="en-US" sz="2200" dirty="0" smtClean="0"/>
              <a:t> 139+50? </a:t>
            </a:r>
            <a:endParaRPr lang="en-US" sz="2200" dirty="0"/>
          </a:p>
          <a:p>
            <a:pPr marL="365760" lvl="1" indent="0">
              <a:buNone/>
            </a:pPr>
            <a:endParaRPr lang="en-US" dirty="0" smtClean="0"/>
          </a:p>
        </p:txBody>
      </p:sp>
      <p:pic>
        <p:nvPicPr>
          <p:cNvPr id="6147" name="Picture 3" descr="C:\Users\kevin-d\Documents\KYTC\Utility Coordination\Partnering 2015\Estill County\DSC00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676400"/>
            <a:ext cx="2372157" cy="1576351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148" name="Picture 4" descr="C:\Users\kevin-d\Documents\KYTC\Utility Coordination\Partnering 2015\Estill County\DSC0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98" y="1552504"/>
            <a:ext cx="5117202" cy="3400496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848599" cy="1143000"/>
          </a:xfrm>
        </p:spPr>
        <p:txBody>
          <a:bodyPr/>
          <a:lstStyle/>
          <a:p>
            <a:pPr algn="l"/>
            <a:r>
              <a:rPr lang="en-US" sz="4200" dirty="0" smtClean="0"/>
              <a:t>Progress Meetings and Contacts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2503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52400"/>
            <a:ext cx="7620000" cy="3474720"/>
          </a:xfrm>
        </p:spPr>
        <p:txBody>
          <a:bodyPr/>
          <a:lstStyle/>
          <a:p>
            <a:pPr marL="365760" lvl="1" indent="0" algn="ctr">
              <a:buNone/>
            </a:pPr>
            <a:r>
              <a:rPr lang="en-US" sz="2400" b="1" dirty="0" smtClean="0"/>
              <a:t>Respond to Utility Company Questions and Needs</a:t>
            </a:r>
          </a:p>
          <a:p>
            <a:pPr marL="365760" lvl="1" indent="0" algn="ctr">
              <a:buNone/>
            </a:pPr>
            <a:r>
              <a:rPr lang="en-US" sz="2200" dirty="0" smtClean="0"/>
              <a:t>IMU asked if we could avoid the electric box that                             	serves the Sewer Lift Station Lt </a:t>
            </a:r>
            <a:r>
              <a:rPr lang="en-US" sz="2200" dirty="0" err="1" smtClean="0"/>
              <a:t>Sta</a:t>
            </a:r>
            <a:r>
              <a:rPr lang="en-US" sz="2200" dirty="0" smtClean="0"/>
              <a:t> 139+50? </a:t>
            </a:r>
            <a:endParaRPr lang="en-US" sz="2200" dirty="0"/>
          </a:p>
          <a:p>
            <a:pPr marL="365760" lvl="1" indent="0">
              <a:buNone/>
            </a:pPr>
            <a:endParaRPr lang="en-US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"/>
          <a:stretch/>
        </p:blipFill>
        <p:spPr bwMode="auto">
          <a:xfrm>
            <a:off x="2056200" y="1478787"/>
            <a:ext cx="5411399" cy="362661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5181600"/>
            <a:ext cx="7848599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 dirty="0" smtClean="0"/>
              <a:t>Progress Meetings and Contacts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5042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41" y="1806998"/>
            <a:ext cx="4420359" cy="2860232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731520"/>
            <a:ext cx="6400800" cy="406908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Random Meetings </a:t>
            </a:r>
            <a:r>
              <a:rPr lang="en-US" sz="2400" dirty="0" smtClean="0"/>
              <a:t>– Example:                     	Irvine Community TV &amp; </a:t>
            </a:r>
            <a:r>
              <a:rPr lang="en-US" sz="2400" dirty="0" err="1" smtClean="0"/>
              <a:t>Winstream</a:t>
            </a:r>
            <a:endParaRPr lang="en-US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1" y="2313290"/>
            <a:ext cx="3505200" cy="226807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848599" cy="1143000"/>
          </a:xfrm>
        </p:spPr>
        <p:txBody>
          <a:bodyPr/>
          <a:lstStyle/>
          <a:p>
            <a:pPr algn="l"/>
            <a:r>
              <a:rPr lang="en-US" sz="4200" dirty="0" smtClean="0"/>
              <a:t>Progress Meetings and Contacts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183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b="1" dirty="0" smtClean="0"/>
              <a:t>Prepare Monthly Tracking Reports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28386"/>
            <a:ext cx="8229600" cy="132364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848599" cy="1143000"/>
          </a:xfrm>
        </p:spPr>
        <p:txBody>
          <a:bodyPr/>
          <a:lstStyle/>
          <a:p>
            <a:pPr algn="l"/>
            <a:r>
              <a:rPr lang="en-US" sz="4200" dirty="0" smtClean="0"/>
              <a:t>Progress Meetings &amp; Contacts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4423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144" y="5105400"/>
            <a:ext cx="6512511" cy="1143000"/>
          </a:xfrm>
        </p:spPr>
        <p:txBody>
          <a:bodyPr/>
          <a:lstStyle/>
          <a:p>
            <a:pPr algn="l"/>
            <a:r>
              <a:rPr lang="en-US" sz="4200" dirty="0" smtClean="0"/>
              <a:t>Construction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731520"/>
            <a:ext cx="78486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b="1" dirty="0" smtClean="0"/>
              <a:t>3 Inspections Per Utility </a:t>
            </a:r>
            <a:r>
              <a:rPr lang="en-US" sz="2400" b="1" dirty="0"/>
              <a:t>(</a:t>
            </a:r>
            <a:r>
              <a:rPr lang="en-US" sz="2400" b="1" dirty="0" smtClean="0"/>
              <a:t>Additional for Some)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b="15682"/>
          <a:stretch/>
        </p:blipFill>
        <p:spPr bwMode="auto">
          <a:xfrm>
            <a:off x="4724400" y="1447800"/>
            <a:ext cx="3788481" cy="259079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133600"/>
            <a:ext cx="3657600" cy="27432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7198311" cy="1143000"/>
          </a:xfrm>
        </p:spPr>
        <p:txBody>
          <a:bodyPr/>
          <a:lstStyle/>
          <a:p>
            <a:pPr algn="l"/>
            <a:r>
              <a:rPr lang="en-US" sz="4200" dirty="0" smtClean="0"/>
              <a:t>Project Closeouts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457200"/>
            <a:ext cx="7239000" cy="347472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Obtain, Review, and Distribute “As-</a:t>
            </a:r>
            <a:r>
              <a:rPr lang="en-US" sz="2400" b="1" dirty="0" err="1" smtClean="0"/>
              <a:t>Builts</a:t>
            </a:r>
            <a:r>
              <a:rPr lang="en-US" sz="2400" b="1" dirty="0" smtClean="0"/>
              <a:t>”</a:t>
            </a:r>
          </a:p>
          <a:p>
            <a:r>
              <a:rPr lang="en-US" sz="2400" dirty="0" smtClean="0"/>
              <a:t>Attend Highway Preconstruction Meeting</a:t>
            </a:r>
          </a:p>
          <a:p>
            <a:r>
              <a:rPr lang="en-US" sz="2400" dirty="0" smtClean="0"/>
              <a:t>Coordinate with Highway Construction Contractor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091989"/>
            <a:ext cx="4575305" cy="308961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2999" y="335280"/>
            <a:ext cx="7391401" cy="34747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Obtain, Review, and Distribute “As-</a:t>
            </a:r>
            <a:r>
              <a:rPr lang="en-US" sz="2400" dirty="0" err="1" smtClean="0"/>
              <a:t>Builts</a:t>
            </a:r>
            <a:r>
              <a:rPr lang="en-US" sz="2400" dirty="0" smtClean="0"/>
              <a:t>”</a:t>
            </a:r>
          </a:p>
          <a:p>
            <a:r>
              <a:rPr lang="en-US" sz="2400" b="1" dirty="0" smtClean="0"/>
              <a:t>Attend Highway Preconstruction Meeting</a:t>
            </a:r>
          </a:p>
          <a:p>
            <a:r>
              <a:rPr lang="en-US" sz="2400" dirty="0" smtClean="0"/>
              <a:t>Coordinate with Highway Construction Contractor</a:t>
            </a:r>
            <a:endParaRPr lang="en-US" sz="2400" dirty="0"/>
          </a:p>
        </p:txBody>
      </p:sp>
      <p:pic>
        <p:nvPicPr>
          <p:cNvPr id="8194" name="Picture 2" descr="C:\Users\kevin-d\Documents\KYTC\Utility Coordination\Partnering 2015\pro-wrestl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r="7081"/>
          <a:stretch/>
        </p:blipFill>
        <p:spPr bwMode="auto">
          <a:xfrm>
            <a:off x="2146431" y="1828800"/>
            <a:ext cx="4639851" cy="346233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5334000"/>
            <a:ext cx="71983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 smtClean="0"/>
              <a:t>Project Closeouts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211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49602"/>
            <a:ext cx="5160975" cy="315392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Initiation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731520"/>
            <a:ext cx="6400800" cy="406908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Initial Contacts and Project Assessment</a:t>
            </a:r>
          </a:p>
          <a:p>
            <a:r>
              <a:rPr lang="en-US" sz="2400" dirty="0" smtClean="0"/>
              <a:t>KURTS</a:t>
            </a:r>
          </a:p>
          <a:p>
            <a:r>
              <a:rPr lang="en-US" sz="2400" dirty="0" smtClean="0"/>
              <a:t>Joint Utility Meeting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457200"/>
            <a:ext cx="7620000" cy="34747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Obtain, Review, and Distribute “As-</a:t>
            </a:r>
            <a:r>
              <a:rPr lang="en-US" sz="2400" dirty="0" err="1" smtClean="0"/>
              <a:t>Builts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Attend Highway Preconstruction Meeting</a:t>
            </a:r>
          </a:p>
          <a:p>
            <a:r>
              <a:rPr lang="en-US" sz="2400" b="1" dirty="0" smtClean="0"/>
              <a:t>Coordinate with Highway Construction Contractor</a:t>
            </a:r>
            <a:endParaRPr lang="en-US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782" y="2057400"/>
            <a:ext cx="4685018" cy="3232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7198311" cy="1143000"/>
          </a:xfrm>
        </p:spPr>
        <p:txBody>
          <a:bodyPr/>
          <a:lstStyle/>
          <a:p>
            <a:pPr algn="l"/>
            <a:r>
              <a:rPr lang="en-US" sz="4200" dirty="0" smtClean="0"/>
              <a:t>Project Closeouts</a:t>
            </a:r>
            <a:endParaRPr lang="en-US" sz="4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6019800" cy="330359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5550" y="4953000"/>
            <a:ext cx="7959532" cy="1264021"/>
          </a:xfrm>
        </p:spPr>
        <p:txBody>
          <a:bodyPr/>
          <a:lstStyle/>
          <a:p>
            <a:r>
              <a:rPr lang="en-US" sz="3800" dirty="0" smtClean="0"/>
              <a:t>District 1 	</a:t>
            </a:r>
            <a:br>
              <a:rPr lang="en-US" sz="3800" dirty="0" smtClean="0"/>
            </a:br>
            <a:r>
              <a:rPr lang="en-US" sz="3800" dirty="0"/>
              <a:t>	</a:t>
            </a:r>
            <a:r>
              <a:rPr lang="en-US" sz="3800" dirty="0" smtClean="0"/>
              <a:t>Utility Design Assignment</a:t>
            </a:r>
            <a:endParaRPr lang="en-US" sz="3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723569"/>
            <a:ext cx="6934200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/>
              <a:t>Trigg County 1-180.51, US 68</a:t>
            </a:r>
          </a:p>
          <a:p>
            <a:pPr marL="45720" indent="0">
              <a:buNone/>
            </a:pPr>
            <a:r>
              <a:rPr lang="en-US" sz="2400" b="1" dirty="0" smtClean="0"/>
              <a:t>Design Services for Relocation of Lake Barkley State Park Utilities</a:t>
            </a:r>
          </a:p>
          <a:p>
            <a:pPr lvl="1"/>
            <a:r>
              <a:rPr lang="en-US" sz="2400" dirty="0" smtClean="0"/>
              <a:t>Water</a:t>
            </a:r>
          </a:p>
          <a:p>
            <a:pPr lvl="1"/>
            <a:r>
              <a:rPr lang="en-US" sz="2400" dirty="0" smtClean="0"/>
              <a:t>Sewer</a:t>
            </a:r>
          </a:p>
          <a:p>
            <a:pPr lvl="1"/>
            <a:r>
              <a:rPr lang="en-US" sz="2400" dirty="0" smtClean="0"/>
              <a:t>Overhead Electric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4876800"/>
            <a:ext cx="7959532" cy="1264021"/>
          </a:xfrm>
        </p:spPr>
        <p:txBody>
          <a:bodyPr/>
          <a:lstStyle/>
          <a:p>
            <a:r>
              <a:rPr lang="en-US" sz="3800" dirty="0" smtClean="0"/>
              <a:t>District 1 	</a:t>
            </a:r>
            <a:br>
              <a:rPr lang="en-US" sz="3800" dirty="0" smtClean="0"/>
            </a:br>
            <a:r>
              <a:rPr lang="en-US" sz="3800" dirty="0"/>
              <a:t>	</a:t>
            </a:r>
            <a:r>
              <a:rPr lang="en-US" sz="3800" dirty="0" smtClean="0"/>
              <a:t>Utility Design Assignment</a:t>
            </a:r>
            <a:endParaRPr lang="en-US" sz="3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4400" y="218661"/>
            <a:ext cx="6831782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/>
              <a:t>Trigg County </a:t>
            </a:r>
            <a:r>
              <a:rPr lang="en-US" sz="2400" b="1" dirty="0" smtClean="0"/>
              <a:t>- Water &amp; Sewer Line Design</a:t>
            </a:r>
            <a:endParaRPr lang="en-US" sz="24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824943"/>
            <a:ext cx="5299363" cy="3429000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3018174"/>
            <a:ext cx="3657600" cy="243045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4876800"/>
            <a:ext cx="7959532" cy="1264021"/>
          </a:xfrm>
        </p:spPr>
        <p:txBody>
          <a:bodyPr/>
          <a:lstStyle/>
          <a:p>
            <a:r>
              <a:rPr lang="en-US" sz="3800" dirty="0" smtClean="0"/>
              <a:t>District 1 	</a:t>
            </a:r>
            <a:br>
              <a:rPr lang="en-US" sz="3800" dirty="0" smtClean="0"/>
            </a:br>
            <a:r>
              <a:rPr lang="en-US" sz="3800" dirty="0"/>
              <a:t>	</a:t>
            </a:r>
            <a:r>
              <a:rPr lang="en-US" sz="3800" dirty="0" smtClean="0"/>
              <a:t>Utility Design Assignment</a:t>
            </a:r>
            <a:endParaRPr lang="en-US" sz="3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218661"/>
            <a:ext cx="7848600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/>
              <a:t>Trigg County </a:t>
            </a:r>
            <a:r>
              <a:rPr lang="en-US" sz="2400" b="1" dirty="0" smtClean="0"/>
              <a:t>– Overhead Electric by Magna Engineers</a:t>
            </a:r>
            <a:endParaRPr lang="en-US" sz="24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b="2748"/>
          <a:stretch/>
        </p:blipFill>
        <p:spPr bwMode="auto">
          <a:xfrm>
            <a:off x="838200" y="914400"/>
            <a:ext cx="5117947" cy="3334789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798" y="2895600"/>
            <a:ext cx="3657600" cy="243045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4876800"/>
            <a:ext cx="7959532" cy="1264021"/>
          </a:xfrm>
        </p:spPr>
        <p:txBody>
          <a:bodyPr/>
          <a:lstStyle/>
          <a:p>
            <a:r>
              <a:rPr lang="en-US" sz="3800" dirty="0" smtClean="0"/>
              <a:t>District </a:t>
            </a:r>
            <a:r>
              <a:rPr lang="en-US" sz="3800" dirty="0" smtClean="0"/>
              <a:t>2 </a:t>
            </a:r>
            <a:r>
              <a:rPr lang="en-US" sz="3800" dirty="0" smtClean="0"/>
              <a:t>	</a:t>
            </a:r>
            <a:br>
              <a:rPr lang="en-US" sz="3800" dirty="0" smtClean="0"/>
            </a:br>
            <a:r>
              <a:rPr lang="en-US" sz="3800" dirty="0"/>
              <a:t>	</a:t>
            </a:r>
            <a:r>
              <a:rPr lang="en-US" sz="3600" dirty="0" smtClean="0"/>
              <a:t>Utility </a:t>
            </a:r>
            <a:r>
              <a:rPr lang="en-US" sz="3600" dirty="0" smtClean="0"/>
              <a:t>Coordination </a:t>
            </a:r>
            <a:r>
              <a:rPr lang="en-US" sz="3600" dirty="0" smtClean="0"/>
              <a:t>Assignment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218661"/>
            <a:ext cx="7848600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dirty="0" smtClean="0"/>
              <a:t>Union County, 2-310.20 – KY 56 with </a:t>
            </a:r>
            <a:r>
              <a:rPr lang="en-US" sz="2400" b="1" dirty="0" err="1" smtClean="0"/>
              <a:t>Stantec</a:t>
            </a:r>
            <a:endParaRPr lang="en-US" sz="24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926156"/>
            <a:ext cx="5192367" cy="3359766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798" y="2895600"/>
            <a:ext cx="3657599" cy="243045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876800"/>
            <a:ext cx="8414082" cy="1264021"/>
          </a:xfrm>
        </p:spPr>
        <p:txBody>
          <a:bodyPr/>
          <a:lstStyle/>
          <a:p>
            <a:r>
              <a:rPr lang="en-US" sz="3800" dirty="0" smtClean="0"/>
              <a:t>District 12 	</a:t>
            </a:r>
            <a:br>
              <a:rPr lang="en-US" sz="3800" dirty="0" smtClean="0"/>
            </a:br>
            <a:r>
              <a:rPr lang="en-US" sz="3800" dirty="0"/>
              <a:t>	</a:t>
            </a:r>
            <a:r>
              <a:rPr lang="en-US" sz="3800" dirty="0" smtClean="0"/>
              <a:t>Utility Coordination Assignment</a:t>
            </a:r>
            <a:endParaRPr lang="en-US" sz="3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723569"/>
            <a:ext cx="7772400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n-US" sz="2400" b="1" dirty="0" smtClean="0"/>
              <a:t>Floyd County, 12-195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2400" dirty="0" smtClean="0"/>
              <a:t>KY 979 – Spot Improvements to John M. </a:t>
            </a:r>
            <a:r>
              <a:rPr lang="en-US" sz="2400" dirty="0" err="1" smtClean="0"/>
              <a:t>Stumbo</a:t>
            </a:r>
            <a:r>
              <a:rPr lang="en-US" sz="2400" dirty="0" smtClean="0"/>
              <a:t> School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1600" b="1" dirty="0" smtClean="0"/>
              <a:t>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4848"/>
              </p:ext>
            </p:extLst>
          </p:nvPr>
        </p:nvGraphicFramePr>
        <p:xfrm>
          <a:off x="609600" y="1981200"/>
          <a:ext cx="799475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Acrobat Document" r:id="rId3" imgW="46085760" imgH="13167360" progId="Acrobat.Document.11">
                  <p:embed/>
                </p:oleObj>
              </mc:Choice>
              <mc:Fallback>
                <p:oleObj name="Acrobat Document" r:id="rId3" imgW="46085760" imgH="1316736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981200"/>
                        <a:ext cx="7994754" cy="2286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724400"/>
            <a:ext cx="8382000" cy="1264021"/>
          </a:xfrm>
        </p:spPr>
        <p:txBody>
          <a:bodyPr/>
          <a:lstStyle/>
          <a:p>
            <a:r>
              <a:rPr lang="en-US" sz="3800" dirty="0" smtClean="0"/>
              <a:t>District 12 	</a:t>
            </a:r>
            <a:br>
              <a:rPr lang="en-US" sz="3800" dirty="0" smtClean="0"/>
            </a:br>
            <a:r>
              <a:rPr lang="en-US" sz="3800" dirty="0"/>
              <a:t>	</a:t>
            </a:r>
            <a:r>
              <a:rPr lang="en-US" sz="3800" dirty="0" smtClean="0"/>
              <a:t>Utility Coordination Assignment</a:t>
            </a:r>
            <a:endParaRPr lang="en-US" sz="3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723569"/>
            <a:ext cx="6400800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n-US" sz="2400" b="1" dirty="0" smtClean="0"/>
              <a:t>Floyd County, 12-8703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2400" dirty="0" smtClean="0"/>
              <a:t>KY 80 – Improve Access to KY 7 at Garrett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057400"/>
            <a:ext cx="3657600" cy="236668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2024348"/>
            <a:ext cx="3657600" cy="236668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10200"/>
            <a:ext cx="7960311" cy="1143000"/>
          </a:xfrm>
        </p:spPr>
        <p:txBody>
          <a:bodyPr/>
          <a:lstStyle/>
          <a:p>
            <a:pPr algn="l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731520"/>
            <a:ext cx="746760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b="1" dirty="0" smtClean="0"/>
              <a:t>Utility Coordination – We Are Happy To Help!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447799"/>
            <a:ext cx="3552971" cy="33431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5286" r="6285"/>
          <a:stretch/>
        </p:blipFill>
        <p:spPr>
          <a:xfrm>
            <a:off x="3297225" y="1362634"/>
            <a:ext cx="5465775" cy="393509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7268" y="5105400"/>
            <a:ext cx="6383538" cy="1143000"/>
          </a:xfrm>
        </p:spPr>
        <p:txBody>
          <a:bodyPr/>
          <a:lstStyle/>
          <a:p>
            <a:r>
              <a:rPr lang="en-US" sz="4200" dirty="0" smtClean="0"/>
              <a:t>Project Initiation</a:t>
            </a:r>
            <a:endParaRPr lang="en-US" sz="4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731520"/>
            <a:ext cx="5715000" cy="330708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Initial Contacts and Project Assessment</a:t>
            </a:r>
          </a:p>
          <a:p>
            <a:pPr lvl="1"/>
            <a:r>
              <a:rPr lang="en-US" sz="2400" dirty="0" smtClean="0"/>
              <a:t>Existing Utilities</a:t>
            </a:r>
          </a:p>
          <a:p>
            <a:pPr lvl="1"/>
            <a:r>
              <a:rPr lang="en-US" sz="2400" dirty="0" smtClean="0"/>
              <a:t>Identify Items                                   Missing from</a:t>
            </a:r>
            <a:br>
              <a:rPr lang="en-US" sz="2400" dirty="0" smtClean="0"/>
            </a:br>
            <a:r>
              <a:rPr lang="en-US" sz="2400" dirty="0" smtClean="0"/>
              <a:t>the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2" y="1291794"/>
            <a:ext cx="4047748" cy="312780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Project Initiation</a:t>
            </a:r>
            <a:endParaRPr lang="en-US" sz="4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731520"/>
            <a:ext cx="6400800" cy="406908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/>
              <a:t>Initial Contacts &amp; Project Assessment</a:t>
            </a:r>
          </a:p>
          <a:p>
            <a:r>
              <a:rPr lang="en-US" sz="2400" b="1" dirty="0" smtClean="0"/>
              <a:t>KURTS</a:t>
            </a:r>
          </a:p>
          <a:p>
            <a:pPr lvl="1"/>
            <a:r>
              <a:rPr lang="en-US" sz="2200" dirty="0"/>
              <a:t>Set Up </a:t>
            </a:r>
            <a:r>
              <a:rPr lang="en-US" sz="2200" dirty="0" smtClean="0"/>
              <a:t>Project</a:t>
            </a:r>
            <a:endParaRPr lang="en-US" sz="2200" dirty="0"/>
          </a:p>
          <a:p>
            <a:pPr lvl="1"/>
            <a:r>
              <a:rPr lang="en-US" sz="2200" dirty="0"/>
              <a:t>Prepare </a:t>
            </a:r>
            <a:r>
              <a:rPr lang="en-US" sz="2200" dirty="0" smtClean="0"/>
              <a:t>and </a:t>
            </a:r>
            <a:r>
              <a:rPr lang="en-US" sz="2200" dirty="0"/>
              <a:t>Submit Estimates</a:t>
            </a:r>
          </a:p>
          <a:p>
            <a:pPr lvl="1"/>
            <a:r>
              <a:rPr lang="en-US" sz="2200" dirty="0"/>
              <a:t>Establish Project </a:t>
            </a:r>
            <a:r>
              <a:rPr lang="en-US" sz="2200" dirty="0" smtClean="0"/>
              <a:t>Schedule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1" y="1529248"/>
            <a:ext cx="4420359" cy="341573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7268" y="4876800"/>
            <a:ext cx="6383538" cy="1143000"/>
          </a:xfrm>
        </p:spPr>
        <p:txBody>
          <a:bodyPr/>
          <a:lstStyle/>
          <a:p>
            <a:r>
              <a:rPr lang="en-US" sz="4200" dirty="0" smtClean="0"/>
              <a:t>Project Initiation</a:t>
            </a:r>
            <a:endParaRPr lang="en-US" sz="4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731520"/>
            <a:ext cx="6400800" cy="406908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Initial Contacts and Project Assessment</a:t>
            </a:r>
          </a:p>
          <a:p>
            <a:r>
              <a:rPr lang="en-US" sz="2400" dirty="0" smtClean="0"/>
              <a:t>KURTS</a:t>
            </a:r>
          </a:p>
          <a:p>
            <a:r>
              <a:rPr lang="en-US" sz="2400" b="1" dirty="0" smtClean="0"/>
              <a:t>Joint Utility Meeting</a:t>
            </a:r>
            <a:endParaRPr lang="en-US" sz="2400" b="1" dirty="0"/>
          </a:p>
        </p:txBody>
      </p:sp>
      <p:pic>
        <p:nvPicPr>
          <p:cNvPr id="5122" name="Picture 2" descr="C:\Users\kevin-d\Documents\KYTC\STW Roadway Design Services\Estill 10-361.01 KY 89-Irvine Utility Coordination\Utility Coordination Meeting June 11, 2015\Estill KY-89 Utility Coordination Meeting Sign-in Sheet 6-11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2859741" cy="2209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14800" y="838200"/>
            <a:ext cx="4800600" cy="358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Coordinate and Prepare Agreements</a:t>
            </a:r>
          </a:p>
          <a:p>
            <a:r>
              <a:rPr lang="en-US" sz="2400" dirty="0" smtClean="0"/>
              <a:t>Review Changes and Prepare Modifications</a:t>
            </a:r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5105400"/>
            <a:ext cx="7696200" cy="1143000"/>
          </a:xfrm>
        </p:spPr>
        <p:txBody>
          <a:bodyPr/>
          <a:lstStyle/>
          <a:p>
            <a:pPr algn="l"/>
            <a:r>
              <a:rPr lang="en-US" sz="4200" dirty="0" smtClean="0"/>
              <a:t>Contract Administration</a:t>
            </a:r>
            <a:endParaRPr lang="en-US" sz="4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7113" r="5071" b="3768"/>
          <a:stretch/>
        </p:blipFill>
        <p:spPr bwMode="auto">
          <a:xfrm>
            <a:off x="685800" y="609600"/>
            <a:ext cx="3340931" cy="435684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4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67200" y="1147482"/>
            <a:ext cx="4800600" cy="358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Coordinate and Prepare Agreements</a:t>
            </a:r>
          </a:p>
          <a:p>
            <a:r>
              <a:rPr lang="en-US" sz="2400" dirty="0" smtClean="0"/>
              <a:t>Review Changes and Prepare Modifications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/>
              <a:t>R/W and Easement Coordination</a:t>
            </a:r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1028" name="Picture 4" descr="C:\Users\kevin-d\Documents\KYTC\Utility Coordination\Partnering 2015\Estill County\DSC00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014847" cy="4267200"/>
          </a:xfrm>
          <a:prstGeom prst="rect">
            <a:avLst/>
          </a:prstGeom>
          <a:noFill/>
          <a:ln cmpd="sng">
            <a:solidFill>
              <a:schemeClr val="tx1">
                <a:alpha val="8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0600" y="5105400"/>
            <a:ext cx="7696200" cy="1143000"/>
          </a:xfrm>
        </p:spPr>
        <p:txBody>
          <a:bodyPr/>
          <a:lstStyle/>
          <a:p>
            <a:pPr algn="l"/>
            <a:r>
              <a:rPr lang="en-US" sz="4200" dirty="0" smtClean="0"/>
              <a:t>Contract Administration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4680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91000" y="533400"/>
            <a:ext cx="4800600" cy="3962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Coordinate and Prepare Agreements</a:t>
            </a:r>
          </a:p>
          <a:p>
            <a:r>
              <a:rPr lang="en-US" sz="2400" dirty="0" smtClean="0"/>
              <a:t>Review Changes and Prepare Modifications</a:t>
            </a:r>
          </a:p>
          <a:p>
            <a:r>
              <a:rPr lang="en-US" sz="2400" dirty="0" smtClean="0"/>
              <a:t>R/W and Easement Coordination</a:t>
            </a:r>
          </a:p>
          <a:p>
            <a:r>
              <a:rPr lang="en-US" sz="2400" b="1" dirty="0" smtClean="0"/>
              <a:t>Our Water and Sewer Design Experience also helps us to identify potential betterments</a:t>
            </a:r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4" y="152400"/>
            <a:ext cx="4014846" cy="475953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5105400"/>
            <a:ext cx="76962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 dirty="0" smtClean="0"/>
              <a:t>Contract Administration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0840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762000"/>
            <a:ext cx="8763000" cy="5791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b="1" dirty="0" smtClean="0"/>
              <a:t>Develop </a:t>
            </a:r>
            <a:r>
              <a:rPr lang="en-US" sz="2400" b="1" dirty="0"/>
              <a:t>Utility Relocation Layout </a:t>
            </a:r>
            <a:r>
              <a:rPr lang="en-US" sz="2400" b="1" dirty="0" smtClean="0"/>
              <a:t>Sheet</a:t>
            </a:r>
            <a:endParaRPr lang="en-US" sz="24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93738"/>
              </p:ext>
            </p:extLst>
          </p:nvPr>
        </p:nvGraphicFramePr>
        <p:xfrm>
          <a:off x="76200" y="1447800"/>
          <a:ext cx="892983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3" imgW="52486398" imgH="19255578" progId="Acrobat.Document.11">
                  <p:embed/>
                </p:oleObj>
              </mc:Choice>
              <mc:Fallback>
                <p:oleObj name="Acrobat Document" r:id="rId3" imgW="52486398" imgH="19255578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1447800"/>
                        <a:ext cx="8929838" cy="3276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 cmpd="sng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1" y="6172200"/>
            <a:ext cx="1645639" cy="5999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0600" y="5105400"/>
            <a:ext cx="76962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 dirty="0" smtClean="0"/>
              <a:t>Contract Administration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2087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s xmlns="b47a5aad-adfb-4dac-9d3f-47090e67d565">Kevin Damron</Speakers>
    <Year xmlns="b47a5aad-adfb-4dac-9d3f-47090e67d565">2015</Year>
    <Section xmlns="b47a5aad-adfb-4dac-9d3f-47090e67d565">Utilities</Section>
    <Day xmlns="b47a5aad-adfb-4dac-9d3f-47090e67d565">Wednesday</Day>
  </documentManagement>
</p:properties>
</file>

<file path=customXml/itemProps1.xml><?xml version="1.0" encoding="utf-8"?>
<ds:datastoreItem xmlns:ds="http://schemas.openxmlformats.org/officeDocument/2006/customXml" ds:itemID="{4B4C74E0-F548-4859-A476-B9A3B2A81A64}"/>
</file>

<file path=customXml/itemProps2.xml><?xml version="1.0" encoding="utf-8"?>
<ds:datastoreItem xmlns:ds="http://schemas.openxmlformats.org/officeDocument/2006/customXml" ds:itemID="{C43BDFF6-CCA1-4308-820F-A70F14F76757}"/>
</file>

<file path=customXml/itemProps3.xml><?xml version="1.0" encoding="utf-8"?>
<ds:datastoreItem xmlns:ds="http://schemas.openxmlformats.org/officeDocument/2006/customXml" ds:itemID="{47D3612C-1601-4E90-AA27-3AEDF15043AB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436</TotalTime>
  <Words>444</Words>
  <Application>Microsoft Office PowerPoint</Application>
  <PresentationFormat>On-screen Show (4:3)</PresentationFormat>
  <Paragraphs>97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Slipstream</vt:lpstr>
      <vt:lpstr>Acrobat Document</vt:lpstr>
      <vt:lpstr>Consultant Utility Coordination</vt:lpstr>
      <vt:lpstr>Project Initiation</vt:lpstr>
      <vt:lpstr>Project Initiation</vt:lpstr>
      <vt:lpstr>Project Initiation</vt:lpstr>
      <vt:lpstr>Project Initiation</vt:lpstr>
      <vt:lpstr>Contract Administration</vt:lpstr>
      <vt:lpstr>Contract Administration</vt:lpstr>
      <vt:lpstr>PowerPoint Presentation</vt:lpstr>
      <vt:lpstr>PowerPoint Presentation</vt:lpstr>
      <vt:lpstr>PowerPoint Presentation</vt:lpstr>
      <vt:lpstr>Progress Meetings and Contacts</vt:lpstr>
      <vt:lpstr>Progress Meetings and Contacts</vt:lpstr>
      <vt:lpstr>Progress Meetings and Contacts</vt:lpstr>
      <vt:lpstr>PowerPoint Presentation</vt:lpstr>
      <vt:lpstr>Progress Meetings and Contacts</vt:lpstr>
      <vt:lpstr>Progress Meetings &amp; Contacts</vt:lpstr>
      <vt:lpstr>Construction</vt:lpstr>
      <vt:lpstr>Project Closeouts</vt:lpstr>
      <vt:lpstr>PowerPoint Presentation</vt:lpstr>
      <vt:lpstr>Project Closeouts</vt:lpstr>
      <vt:lpstr>District 1    Utility Design Assignment</vt:lpstr>
      <vt:lpstr>District 1    Utility Design Assignment</vt:lpstr>
      <vt:lpstr>District 1    Utility Design Assignment</vt:lpstr>
      <vt:lpstr>District 2    Utility Coordination Assignment</vt:lpstr>
      <vt:lpstr>District 12    Utility Coordination Assignment</vt:lpstr>
      <vt:lpstr>District 12    Utility Coordination Assignment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Consl</dc:title>
  <dc:creator>Kevin Damron</dc:creator>
  <cp:lastModifiedBy>Kevin Damron</cp:lastModifiedBy>
  <cp:revision>46</cp:revision>
  <cp:lastPrinted>2015-09-08T14:42:13Z</cp:lastPrinted>
  <dcterms:created xsi:type="dcterms:W3CDTF">2015-09-04T01:21:28Z</dcterms:created>
  <dcterms:modified xsi:type="dcterms:W3CDTF">2015-09-08T14:42:18Z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